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6" r:id="rId1"/>
  </p:sldMasterIdLst>
  <p:notesMasterIdLst>
    <p:notesMasterId r:id="rId14"/>
  </p:notesMasterIdLst>
  <p:sldIdLst>
    <p:sldId id="256" r:id="rId2"/>
    <p:sldId id="257" r:id="rId3"/>
    <p:sldId id="258" r:id="rId4"/>
    <p:sldId id="269" r:id="rId5"/>
    <p:sldId id="270" r:id="rId6"/>
    <p:sldId id="271" r:id="rId7"/>
    <p:sldId id="272" r:id="rId8"/>
    <p:sldId id="273" r:id="rId9"/>
    <p:sldId id="274" r:id="rId10"/>
    <p:sldId id="275" r:id="rId11"/>
    <p:sldId id="276"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1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75745"/>
  </p:normalViewPr>
  <p:slideViewPr>
    <p:cSldViewPr snapToGrid="0" snapToObjects="1">
      <p:cViewPr varScale="1">
        <p:scale>
          <a:sx n="55" d="100"/>
          <a:sy n="55" d="100"/>
        </p:scale>
        <p:origin x="131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8C7832-87F7-7245-97E5-22EE1413B0B4}" type="datetimeFigureOut">
              <a:rPr lang="en-US" smtClean="0"/>
              <a:t>7/1/2020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E3D9E-0DB9-F740-8D50-ABF58742275B}" type="slidenum">
              <a:rPr lang="en-US" smtClean="0"/>
              <a:t>‹#›</a:t>
            </a:fld>
            <a:endParaRPr lang="en-US"/>
          </a:p>
        </p:txBody>
      </p:sp>
    </p:spTree>
    <p:extLst>
      <p:ext uri="{BB962C8B-B14F-4D97-AF65-F5344CB8AC3E}">
        <p14:creationId xmlns:p14="http://schemas.microsoft.com/office/powerpoint/2010/main" val="1668576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Strengthening research and development capabilities will enable Samsung company to come up with products that meet the needs of the customers (Small et al., 2016). By responding to the needs of the customers, the company will be able to gain more customers globally. As a result, the company will be able to gain a competitive advantage in the market by outcompeting its competitors.</a:t>
            </a:r>
          </a:p>
          <a:p>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75E3D9E-0DB9-F740-8D50-ABF58742275B}" type="slidenum">
              <a:rPr lang="en-US" smtClean="0"/>
              <a:t>2</a:t>
            </a:fld>
            <a:endParaRPr lang="en-US"/>
          </a:p>
        </p:txBody>
      </p:sp>
    </p:spTree>
    <p:extLst>
      <p:ext uri="{BB962C8B-B14F-4D97-AF65-F5344CB8AC3E}">
        <p14:creationId xmlns:p14="http://schemas.microsoft.com/office/powerpoint/2010/main" val="1915403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strengthen its research and development capabilities, Samsung company reshuffled its employees. The reshuffling of employees enabled the company to enhance collaboration among the employees. Also, in the process of reshuffling, the company was able to identify the challenges that employees in different divisions face and come up with appropriate strategies to ensure that those needs are addressed.</a:t>
            </a:r>
          </a:p>
          <a:p>
            <a:pPr algn="just"/>
            <a:endParaRPr lang="en-US" dirty="0"/>
          </a:p>
        </p:txBody>
      </p:sp>
      <p:sp>
        <p:nvSpPr>
          <p:cNvPr id="4" name="Slide Number Placeholder 3"/>
          <p:cNvSpPr>
            <a:spLocks noGrp="1"/>
          </p:cNvSpPr>
          <p:nvPr>
            <p:ph type="sldNum" sz="quarter" idx="10"/>
          </p:nvPr>
        </p:nvSpPr>
        <p:spPr/>
        <p:txBody>
          <a:bodyPr/>
          <a:lstStyle/>
          <a:p>
            <a:fld id="{775E3D9E-0DB9-F740-8D50-ABF58742275B}" type="slidenum">
              <a:rPr lang="en-US" smtClean="0"/>
              <a:t>3</a:t>
            </a:fld>
            <a:endParaRPr lang="en-US"/>
          </a:p>
        </p:txBody>
      </p:sp>
    </p:spTree>
    <p:extLst>
      <p:ext uri="{BB962C8B-B14F-4D97-AF65-F5344CB8AC3E}">
        <p14:creationId xmlns:p14="http://schemas.microsoft.com/office/powerpoint/2010/main" val="1616832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Setting deadlines sets alarms in the mind of employees by forcing employees to prioritize the tasks that align with change (</a:t>
            </a:r>
            <a:r>
              <a:rPr lang="en-US" sz="1200" kern="1200" dirty="0" err="1">
                <a:solidFill>
                  <a:schemeClr val="tx1"/>
                </a:solidFill>
                <a:effectLst/>
                <a:latin typeface="+mn-lt"/>
                <a:ea typeface="+mn-ea"/>
                <a:cs typeface="+mn-cs"/>
              </a:rPr>
              <a:t>Su-hyun</a:t>
            </a:r>
            <a:r>
              <a:rPr lang="en-US" sz="1200" kern="1200" dirty="0">
                <a:solidFill>
                  <a:schemeClr val="tx1"/>
                </a:solidFill>
                <a:effectLst/>
                <a:latin typeface="+mn-lt"/>
                <a:ea typeface="+mn-ea"/>
                <a:cs typeface="+mn-cs"/>
              </a:rPr>
              <a:t>, 2017). Effectively communicating the deadlines with consistency helps in making employees understand the essence of adhering to the change activities. This will translate to an organization organizing its activities for change on time.</a:t>
            </a:r>
          </a:p>
          <a:p>
            <a:pPr algn="just"/>
            <a:endParaRPr lang="en-US" dirty="0"/>
          </a:p>
        </p:txBody>
      </p:sp>
      <p:sp>
        <p:nvSpPr>
          <p:cNvPr id="4" name="Slide Number Placeholder 3"/>
          <p:cNvSpPr>
            <a:spLocks noGrp="1"/>
          </p:cNvSpPr>
          <p:nvPr>
            <p:ph type="sldNum" sz="quarter" idx="10"/>
          </p:nvPr>
        </p:nvSpPr>
        <p:spPr/>
        <p:txBody>
          <a:bodyPr/>
          <a:lstStyle/>
          <a:p>
            <a:fld id="{775E3D9E-0DB9-F740-8D50-ABF58742275B}" type="slidenum">
              <a:rPr lang="en-US" smtClean="0"/>
              <a:t>4</a:t>
            </a:fld>
            <a:endParaRPr lang="en-US"/>
          </a:p>
        </p:txBody>
      </p:sp>
    </p:spTree>
    <p:extLst>
      <p:ext uri="{BB962C8B-B14F-4D97-AF65-F5344CB8AC3E}">
        <p14:creationId xmlns:p14="http://schemas.microsoft.com/office/powerpoint/2010/main" val="398421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Including employees in the decision-making process will make them feel respected and valued by the organization. As a result, the employees will be willing to implement the change activities that the organization is implementing. The executive in Samsung must directly engage employees before making any decision in the company regarding the change.</a:t>
            </a:r>
          </a:p>
          <a:p>
            <a:pPr algn="just"/>
            <a:endParaRPr lang="en-US" dirty="0"/>
          </a:p>
        </p:txBody>
      </p:sp>
      <p:sp>
        <p:nvSpPr>
          <p:cNvPr id="4" name="Slide Number Placeholder 3"/>
          <p:cNvSpPr>
            <a:spLocks noGrp="1"/>
          </p:cNvSpPr>
          <p:nvPr>
            <p:ph type="sldNum" sz="quarter" idx="10"/>
          </p:nvPr>
        </p:nvSpPr>
        <p:spPr/>
        <p:txBody>
          <a:bodyPr/>
          <a:lstStyle/>
          <a:p>
            <a:fld id="{775E3D9E-0DB9-F740-8D50-ABF58742275B}" type="slidenum">
              <a:rPr lang="en-US" smtClean="0"/>
              <a:t>5</a:t>
            </a:fld>
            <a:endParaRPr lang="en-US"/>
          </a:p>
        </p:txBody>
      </p:sp>
    </p:spTree>
    <p:extLst>
      <p:ext uri="{BB962C8B-B14F-4D97-AF65-F5344CB8AC3E}">
        <p14:creationId xmlns:p14="http://schemas.microsoft.com/office/powerpoint/2010/main" val="3443962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Strategic planning enables a company to establish and document the direction that the company is taking. This can be done by following the five steps of the strategic planning process. These steps include clarifying the vision, gathering and analyzing data, formulating strategies, and implementing them before carrying out a monitoring exercise.</a:t>
            </a:r>
          </a:p>
          <a:p>
            <a:pPr algn="just"/>
            <a:endParaRPr lang="en-US" dirty="0"/>
          </a:p>
        </p:txBody>
      </p:sp>
      <p:sp>
        <p:nvSpPr>
          <p:cNvPr id="4" name="Slide Number Placeholder 3"/>
          <p:cNvSpPr>
            <a:spLocks noGrp="1"/>
          </p:cNvSpPr>
          <p:nvPr>
            <p:ph type="sldNum" sz="quarter" idx="10"/>
          </p:nvPr>
        </p:nvSpPr>
        <p:spPr/>
        <p:txBody>
          <a:bodyPr/>
          <a:lstStyle/>
          <a:p>
            <a:fld id="{775E3D9E-0DB9-F740-8D50-ABF58742275B}" type="slidenum">
              <a:rPr lang="en-US" smtClean="0"/>
              <a:t>6</a:t>
            </a:fld>
            <a:endParaRPr lang="en-US"/>
          </a:p>
        </p:txBody>
      </p:sp>
    </p:spTree>
    <p:extLst>
      <p:ext uri="{BB962C8B-B14F-4D97-AF65-F5344CB8AC3E}">
        <p14:creationId xmlns:p14="http://schemas.microsoft.com/office/powerpoint/2010/main" val="2573451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Employees prefer different forms of communication. Therefore, its important for the management to identify the effective means of communicating with each employee and use it to communicate the vision for change.</a:t>
            </a:r>
          </a:p>
          <a:p>
            <a:pPr algn="just"/>
            <a:endParaRPr lang="en-US" dirty="0"/>
          </a:p>
        </p:txBody>
      </p:sp>
      <p:sp>
        <p:nvSpPr>
          <p:cNvPr id="4" name="Slide Number Placeholder 3"/>
          <p:cNvSpPr>
            <a:spLocks noGrp="1"/>
          </p:cNvSpPr>
          <p:nvPr>
            <p:ph type="sldNum" sz="quarter" idx="10"/>
          </p:nvPr>
        </p:nvSpPr>
        <p:spPr/>
        <p:txBody>
          <a:bodyPr/>
          <a:lstStyle/>
          <a:p>
            <a:fld id="{775E3D9E-0DB9-F740-8D50-ABF58742275B}" type="slidenum">
              <a:rPr lang="en-US" smtClean="0"/>
              <a:t>7</a:t>
            </a:fld>
            <a:endParaRPr lang="en-US"/>
          </a:p>
        </p:txBody>
      </p:sp>
    </p:spTree>
    <p:extLst>
      <p:ext uri="{BB962C8B-B14F-4D97-AF65-F5344CB8AC3E}">
        <p14:creationId xmlns:p14="http://schemas.microsoft.com/office/powerpoint/2010/main" val="1276696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Involving employees in decision making will enable the employees to raise their concerns that the proposed change needs to address. This will enable the organization to come up with proper measures of addressing all the concerns of the employees which will lead to the smooth implementation of change.</a:t>
            </a:r>
          </a:p>
          <a:p>
            <a:pPr algn="just"/>
            <a:endParaRPr lang="en-US" dirty="0"/>
          </a:p>
        </p:txBody>
      </p:sp>
      <p:sp>
        <p:nvSpPr>
          <p:cNvPr id="4" name="Slide Number Placeholder 3"/>
          <p:cNvSpPr>
            <a:spLocks noGrp="1"/>
          </p:cNvSpPr>
          <p:nvPr>
            <p:ph type="sldNum" sz="quarter" idx="10"/>
          </p:nvPr>
        </p:nvSpPr>
        <p:spPr/>
        <p:txBody>
          <a:bodyPr/>
          <a:lstStyle/>
          <a:p>
            <a:fld id="{775E3D9E-0DB9-F740-8D50-ABF58742275B}" type="slidenum">
              <a:rPr lang="en-US" smtClean="0"/>
              <a:t>8</a:t>
            </a:fld>
            <a:endParaRPr lang="en-US"/>
          </a:p>
        </p:txBody>
      </p:sp>
    </p:spTree>
    <p:extLst>
      <p:ext uri="{BB962C8B-B14F-4D97-AF65-F5344CB8AC3E}">
        <p14:creationId xmlns:p14="http://schemas.microsoft.com/office/powerpoint/2010/main" val="3212653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Various activities will be implemented by an organization to ensure that change is successful. To create short term gains, the organization must monitor the progress of every activity and report the positive result that is achieved from each activity.</a:t>
            </a:r>
          </a:p>
          <a:p>
            <a:pPr algn="just"/>
            <a:endParaRPr lang="en-US" dirty="0"/>
          </a:p>
        </p:txBody>
      </p:sp>
      <p:sp>
        <p:nvSpPr>
          <p:cNvPr id="4" name="Slide Number Placeholder 3"/>
          <p:cNvSpPr>
            <a:spLocks noGrp="1"/>
          </p:cNvSpPr>
          <p:nvPr>
            <p:ph type="sldNum" sz="quarter" idx="10"/>
          </p:nvPr>
        </p:nvSpPr>
        <p:spPr/>
        <p:txBody>
          <a:bodyPr/>
          <a:lstStyle/>
          <a:p>
            <a:fld id="{775E3D9E-0DB9-F740-8D50-ABF58742275B}" type="slidenum">
              <a:rPr lang="en-US" smtClean="0"/>
              <a:t>9</a:t>
            </a:fld>
            <a:endParaRPr lang="en-US"/>
          </a:p>
        </p:txBody>
      </p:sp>
    </p:spTree>
    <p:extLst>
      <p:ext uri="{BB962C8B-B14F-4D97-AF65-F5344CB8AC3E}">
        <p14:creationId xmlns:p14="http://schemas.microsoft.com/office/powerpoint/2010/main" val="3419470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After implementing change, the organization needs to cement the change in the organization by making change part of the organization culture. This will ensure that change activities are practiced by every employee in the organization.</a:t>
            </a:r>
          </a:p>
          <a:p>
            <a:pPr algn="just"/>
            <a:endParaRPr lang="en-US" dirty="0"/>
          </a:p>
        </p:txBody>
      </p:sp>
      <p:sp>
        <p:nvSpPr>
          <p:cNvPr id="4" name="Slide Number Placeholder 3"/>
          <p:cNvSpPr>
            <a:spLocks noGrp="1"/>
          </p:cNvSpPr>
          <p:nvPr>
            <p:ph type="sldNum" sz="quarter" idx="10"/>
          </p:nvPr>
        </p:nvSpPr>
        <p:spPr/>
        <p:txBody>
          <a:bodyPr/>
          <a:lstStyle/>
          <a:p>
            <a:fld id="{775E3D9E-0DB9-F740-8D50-ABF58742275B}" type="slidenum">
              <a:rPr lang="en-US" smtClean="0"/>
              <a:t>10</a:t>
            </a:fld>
            <a:endParaRPr lang="en-US"/>
          </a:p>
        </p:txBody>
      </p:sp>
    </p:spTree>
    <p:extLst>
      <p:ext uri="{BB962C8B-B14F-4D97-AF65-F5344CB8AC3E}">
        <p14:creationId xmlns:p14="http://schemas.microsoft.com/office/powerpoint/2010/main" val="996982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organization needs to re-examine its culture and find out the aspects that align with the implemented change and retain them. The other aspects of the organizational culture that do not support the implemented change must be dealt out with.</a:t>
            </a:r>
          </a:p>
          <a:p>
            <a:pPr algn="just"/>
            <a:endParaRPr lang="en-US" dirty="0"/>
          </a:p>
        </p:txBody>
      </p:sp>
      <p:sp>
        <p:nvSpPr>
          <p:cNvPr id="4" name="Slide Number Placeholder 3"/>
          <p:cNvSpPr>
            <a:spLocks noGrp="1"/>
          </p:cNvSpPr>
          <p:nvPr>
            <p:ph type="sldNum" sz="quarter" idx="10"/>
          </p:nvPr>
        </p:nvSpPr>
        <p:spPr/>
        <p:txBody>
          <a:bodyPr/>
          <a:lstStyle/>
          <a:p>
            <a:fld id="{775E3D9E-0DB9-F740-8D50-ABF58742275B}" type="slidenum">
              <a:rPr lang="en-US" smtClean="0"/>
              <a:t>11</a:t>
            </a:fld>
            <a:endParaRPr lang="en-US"/>
          </a:p>
        </p:txBody>
      </p:sp>
    </p:spTree>
    <p:extLst>
      <p:ext uri="{BB962C8B-B14F-4D97-AF65-F5344CB8AC3E}">
        <p14:creationId xmlns:p14="http://schemas.microsoft.com/office/powerpoint/2010/main" val="3945239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E3D9E-0DB9-F740-8D50-ABF58742275B}" type="slidenum">
              <a:rPr lang="en-US" smtClean="0"/>
              <a:t>12</a:t>
            </a:fld>
            <a:endParaRPr lang="en-US"/>
          </a:p>
        </p:txBody>
      </p:sp>
    </p:spTree>
    <p:extLst>
      <p:ext uri="{BB962C8B-B14F-4D97-AF65-F5344CB8AC3E}">
        <p14:creationId xmlns:p14="http://schemas.microsoft.com/office/powerpoint/2010/main" val="1205713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28D3963-EBDF-1142-BCEA-55B6927A9EB2}" type="datetimeFigureOut">
              <a:rPr lang="en-US" smtClean="0"/>
              <a:t>7/1/2020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8D3963-EBDF-1142-BCEA-55B6927A9EB2}" type="datetimeFigureOut">
              <a:rPr lang="en-US" smtClean="0"/>
              <a:t>7/1/2020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8D3963-EBDF-1142-BCEA-55B6927A9EB2}" type="datetimeFigureOut">
              <a:rPr lang="en-US" smtClean="0"/>
              <a:t>7/1/2020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8D3963-EBDF-1142-BCEA-55B6927A9EB2}" type="datetimeFigureOut">
              <a:rPr lang="en-US" smtClean="0"/>
              <a:t>7/1/2020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8D3963-EBDF-1142-BCEA-55B6927A9EB2}" type="datetimeFigureOut">
              <a:rPr lang="en-US" smtClean="0"/>
              <a:t>7/1/2020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C28D3963-EBDF-1142-BCEA-55B6927A9EB2}" type="datetimeFigureOut">
              <a:rPr lang="en-US" smtClean="0"/>
              <a:t>7/1/2020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C28D3963-EBDF-1142-BCEA-55B6927A9EB2}" type="datetimeFigureOut">
              <a:rPr lang="en-US" smtClean="0"/>
              <a:t>7/1/2020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C28D3963-EBDF-1142-BCEA-55B6927A9EB2}" type="datetimeFigureOut">
              <a:rPr lang="en-US" smtClean="0"/>
              <a:t>7/1/2020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8D3963-EBDF-1142-BCEA-55B6927A9EB2}" type="datetimeFigureOut">
              <a:rPr lang="en-US" smtClean="0"/>
              <a:t>7/1/2020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28D3963-EBDF-1142-BCEA-55B6927A9EB2}" type="datetimeFigureOut">
              <a:rPr lang="en-US" smtClean="0"/>
              <a:t>7/1/2020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28D3963-EBDF-1142-BCEA-55B6927A9EB2}" type="datetimeFigureOut">
              <a:rPr lang="en-US" smtClean="0"/>
              <a:t>7/1/2020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28D3963-EBDF-1142-BCEA-55B6927A9EB2}" type="datetimeFigureOut">
              <a:rPr lang="en-US" smtClean="0"/>
              <a:t>7/1/2020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75CE6B-C087-A941-9177-1548F888CA2E}" type="slidenum">
              <a:rPr lang="en-US" smtClean="0"/>
              <a:t>‹#›</a:t>
            </a:fld>
            <a:endParaRPr lang="en-US"/>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28D3963-EBDF-1142-BCEA-55B6927A9EB2}" type="datetimeFigureOut">
              <a:rPr lang="en-US" smtClean="0"/>
              <a:t>7/1/2020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28D3963-EBDF-1142-BCEA-55B6927A9EB2}" type="datetimeFigureOut">
              <a:rPr lang="en-US" smtClean="0"/>
              <a:t>7/1/2020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28D3963-EBDF-1142-BCEA-55B6927A9EB2}" type="datetimeFigureOut">
              <a:rPr lang="en-US" smtClean="0"/>
              <a:t>7/1/2020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8D3963-EBDF-1142-BCEA-55B6927A9EB2}" type="datetimeFigureOut">
              <a:rPr lang="en-US" smtClean="0"/>
              <a:t>7/1/2020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8D3963-EBDF-1142-BCEA-55B6927A9EB2}" type="datetimeFigureOut">
              <a:rPr lang="en-US" smtClean="0"/>
              <a:t>7/1/2020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75CE6B-C087-A941-9177-1548F888CA2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28D3963-EBDF-1142-BCEA-55B6927A9EB2}" type="datetimeFigureOut">
              <a:rPr lang="en-US" smtClean="0"/>
              <a:t>7/1/2020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375CE6B-C087-A941-9177-1548F888CA2E}" type="slidenum">
              <a:rPr lang="en-US" smtClean="0"/>
              <a:t>‹#›</a:t>
            </a:fld>
            <a:endParaRPr lang="en-US"/>
          </a:p>
        </p:txBody>
      </p:sp>
    </p:spTree>
    <p:extLst>
      <p:ext uri="{BB962C8B-B14F-4D97-AF65-F5344CB8AC3E}">
        <p14:creationId xmlns:p14="http://schemas.microsoft.com/office/powerpoint/2010/main" val="49662432"/>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koreaherald.com/search/list_name.php?byline=Song+Su-hyun"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koreaherald.com/view.php?ud=2017111700062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9193"/>
            </a:gs>
            <a:gs pos="8000">
              <a:schemeClr val="accent5">
                <a:lumMod val="97000"/>
                <a:lumOff val="3000"/>
              </a:schemeClr>
            </a:gs>
            <a:gs pos="100000">
              <a:srgbClr val="009193"/>
            </a:gs>
          </a:gsLst>
          <a:lin ang="162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chor="t"/>
          <a:lstStyle/>
          <a:p>
            <a:pPr algn="ctr">
              <a:lnSpc>
                <a:spcPct val="200000"/>
              </a:lnSpc>
            </a:pPr>
            <a:r>
              <a:rPr lang="en-US" sz="2400" dirty="0">
                <a:solidFill>
                  <a:schemeClr val="bg1"/>
                </a:solidFill>
                <a:latin typeface="Times New Roman" charset="0"/>
                <a:ea typeface="Times New Roman" charset="0"/>
                <a:cs typeface="Times New Roman" charset="0"/>
              </a:rPr>
              <a:t>Strategies for implementing change in Samsung</a:t>
            </a:r>
          </a:p>
        </p:txBody>
      </p:sp>
      <p:sp>
        <p:nvSpPr>
          <p:cNvPr id="3" name="Subtitle 2"/>
          <p:cNvSpPr>
            <a:spLocks noGrp="1"/>
          </p:cNvSpPr>
          <p:nvPr>
            <p:ph type="subTitle" idx="1"/>
          </p:nvPr>
        </p:nvSpPr>
        <p:spPr>
          <a:xfrm>
            <a:off x="1352055" y="2980573"/>
            <a:ext cx="8825658" cy="861420"/>
          </a:xfrm>
        </p:spPr>
        <p:txBody>
          <a:bodyPr>
            <a:normAutofit/>
          </a:bodyPr>
          <a:lstStyle/>
          <a:p>
            <a:pPr algn="ctr"/>
            <a:r>
              <a:rPr lang="en-US" sz="2400" cap="none" dirty="0">
                <a:solidFill>
                  <a:schemeClr val="bg1"/>
                </a:solidFill>
                <a:latin typeface="Times New Roman" charset="0"/>
                <a:ea typeface="Times New Roman" charset="0"/>
                <a:cs typeface="Times New Roman" charset="0"/>
              </a:rPr>
              <a:t>Why changes are needed in Samsung</a:t>
            </a:r>
          </a:p>
        </p:txBody>
      </p:sp>
    </p:spTree>
    <p:extLst>
      <p:ext uri="{BB962C8B-B14F-4D97-AF65-F5344CB8AC3E}">
        <p14:creationId xmlns:p14="http://schemas.microsoft.com/office/powerpoint/2010/main" val="13639455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09193"/>
            </a:gs>
            <a:gs pos="10000">
              <a:schemeClr val="accent5">
                <a:lumMod val="97000"/>
                <a:lumOff val="3000"/>
              </a:schemeClr>
            </a:gs>
            <a:gs pos="100000">
              <a:srgbClr val="009193"/>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charset="0"/>
                <a:ea typeface="Times New Roman" charset="0"/>
                <a:cs typeface="Times New Roman" charset="0"/>
              </a:rPr>
              <a:t>How change impacts the company on global scale</a:t>
            </a:r>
          </a:p>
        </p:txBody>
      </p:sp>
      <p:sp>
        <p:nvSpPr>
          <p:cNvPr id="3" name="Content Placeholder 2"/>
          <p:cNvSpPr>
            <a:spLocks noGrp="1"/>
          </p:cNvSpPr>
          <p:nvPr>
            <p:ph idx="1"/>
          </p:nvPr>
        </p:nvSpPr>
        <p:spPr/>
        <p:txBody>
          <a:bodyPr>
            <a:normAutofit/>
          </a:bodyPr>
          <a:lstStyle/>
          <a:p>
            <a:r>
              <a:rPr lang="en-US" dirty="0"/>
              <a:t>Enables the Samsung company to meet the needs of all its customers globally.</a:t>
            </a:r>
          </a:p>
          <a:p>
            <a:r>
              <a:rPr lang="en-US" dirty="0"/>
              <a:t>Responding to customer needs will enable Samsung to increase its customer base globally</a:t>
            </a:r>
          </a:p>
          <a:p>
            <a:r>
              <a:rPr lang="en-US" dirty="0"/>
              <a:t>As a result, the company will gain a competitive advantage in the international market</a:t>
            </a:r>
          </a:p>
        </p:txBody>
      </p:sp>
    </p:spTree>
    <p:extLst>
      <p:ext uri="{BB962C8B-B14F-4D97-AF65-F5344CB8AC3E}">
        <p14:creationId xmlns:p14="http://schemas.microsoft.com/office/powerpoint/2010/main" val="1452839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9193"/>
            </a:gs>
            <a:gs pos="8000">
              <a:schemeClr val="accent5">
                <a:lumMod val="97000"/>
                <a:lumOff val="3000"/>
              </a:schemeClr>
            </a:gs>
            <a:gs pos="100000">
              <a:srgbClr val="009193"/>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charset="0"/>
                <a:ea typeface="Times New Roman" charset="0"/>
                <a:cs typeface="Times New Roman" charset="0"/>
              </a:rPr>
              <a:t>How change impacts employees</a:t>
            </a:r>
          </a:p>
        </p:txBody>
      </p:sp>
      <p:sp>
        <p:nvSpPr>
          <p:cNvPr id="3" name="Content Placeholder 2"/>
          <p:cNvSpPr>
            <a:spLocks noGrp="1"/>
          </p:cNvSpPr>
          <p:nvPr>
            <p:ph idx="1"/>
          </p:nvPr>
        </p:nvSpPr>
        <p:spPr>
          <a:xfrm>
            <a:off x="1104293" y="2728167"/>
            <a:ext cx="8946541" cy="1998577"/>
          </a:xfrm>
        </p:spPr>
        <p:txBody>
          <a:bodyPr>
            <a:normAutofit/>
          </a:bodyPr>
          <a:lstStyle/>
          <a:p>
            <a:r>
              <a:rPr lang="en-US" dirty="0"/>
              <a:t>Enhances teamwork among the employees.</a:t>
            </a:r>
          </a:p>
          <a:p>
            <a:r>
              <a:rPr lang="en-US" dirty="0"/>
              <a:t>Enables the company to effectively meet the needs of the employees in the company.</a:t>
            </a:r>
          </a:p>
        </p:txBody>
      </p:sp>
    </p:spTree>
    <p:extLst>
      <p:ext uri="{BB962C8B-B14F-4D97-AF65-F5344CB8AC3E}">
        <p14:creationId xmlns:p14="http://schemas.microsoft.com/office/powerpoint/2010/main" val="985889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09193"/>
            </a:gs>
            <a:gs pos="8000">
              <a:schemeClr val="accent5">
                <a:lumMod val="97000"/>
                <a:lumOff val="3000"/>
              </a:schemeClr>
            </a:gs>
            <a:gs pos="100000">
              <a:srgbClr val="009193"/>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charset="0"/>
                <a:ea typeface="Times New Roman" charset="0"/>
                <a:cs typeface="Times New Roman" charset="0"/>
              </a:rPr>
              <a:t>Strategies for creating urgency</a:t>
            </a:r>
          </a:p>
        </p:txBody>
      </p:sp>
      <p:sp>
        <p:nvSpPr>
          <p:cNvPr id="3" name="Content Placeholder 2"/>
          <p:cNvSpPr>
            <a:spLocks noGrp="1"/>
          </p:cNvSpPr>
          <p:nvPr>
            <p:ph idx="1"/>
          </p:nvPr>
        </p:nvSpPr>
        <p:spPr>
          <a:xfrm>
            <a:off x="1104293" y="2728167"/>
            <a:ext cx="8946541" cy="1998577"/>
          </a:xfrm>
        </p:spPr>
        <p:txBody>
          <a:bodyPr>
            <a:normAutofit/>
          </a:bodyPr>
          <a:lstStyle/>
          <a:p>
            <a:r>
              <a:rPr lang="en-US" dirty="0"/>
              <a:t>The effective strategy for creating urgency is setting a deadline</a:t>
            </a:r>
          </a:p>
          <a:p>
            <a:r>
              <a:rPr lang="en-US" dirty="0"/>
              <a:t>This can be done by communicating the deadline effectively and with consistency to the employees</a:t>
            </a:r>
          </a:p>
          <a:p>
            <a:r>
              <a:rPr lang="en-US" dirty="0"/>
              <a:t>Setting deadlines enables the organization to organize its activities in advance and based on the objectives of change</a:t>
            </a:r>
          </a:p>
        </p:txBody>
      </p:sp>
    </p:spTree>
    <p:extLst>
      <p:ext uri="{BB962C8B-B14F-4D97-AF65-F5344CB8AC3E}">
        <p14:creationId xmlns:p14="http://schemas.microsoft.com/office/powerpoint/2010/main" val="757600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09193"/>
            </a:gs>
            <a:gs pos="8000">
              <a:schemeClr val="accent5">
                <a:lumMod val="97000"/>
                <a:lumOff val="3000"/>
              </a:schemeClr>
            </a:gs>
            <a:gs pos="100000">
              <a:srgbClr val="009193"/>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charset="0"/>
                <a:ea typeface="Times New Roman" charset="0"/>
                <a:cs typeface="Times New Roman" charset="0"/>
              </a:rPr>
              <a:t>Strategies for creating a coalition</a:t>
            </a:r>
          </a:p>
        </p:txBody>
      </p:sp>
      <p:sp>
        <p:nvSpPr>
          <p:cNvPr id="3" name="Content Placeholder 2"/>
          <p:cNvSpPr>
            <a:spLocks noGrp="1"/>
          </p:cNvSpPr>
          <p:nvPr>
            <p:ph idx="1"/>
          </p:nvPr>
        </p:nvSpPr>
        <p:spPr>
          <a:xfrm>
            <a:off x="1104293" y="2728167"/>
            <a:ext cx="8946541" cy="1998577"/>
          </a:xfrm>
        </p:spPr>
        <p:txBody>
          <a:bodyPr>
            <a:normAutofit/>
          </a:bodyPr>
          <a:lstStyle/>
          <a:p>
            <a:r>
              <a:rPr lang="en-US" dirty="0"/>
              <a:t>The effective strategy for forming a coalition is inclusivity</a:t>
            </a:r>
          </a:p>
          <a:p>
            <a:r>
              <a:rPr lang="en-US" dirty="0"/>
              <a:t>This can be achieved through executive engagement  </a:t>
            </a:r>
          </a:p>
          <a:p>
            <a:r>
              <a:rPr lang="en-US" dirty="0"/>
              <a:t>The executive must include employees on every decision about the change to be implemented.</a:t>
            </a:r>
          </a:p>
        </p:txBody>
      </p:sp>
    </p:spTree>
    <p:extLst>
      <p:ext uri="{BB962C8B-B14F-4D97-AF65-F5344CB8AC3E}">
        <p14:creationId xmlns:p14="http://schemas.microsoft.com/office/powerpoint/2010/main" val="1351666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09193"/>
            </a:gs>
            <a:gs pos="8000">
              <a:schemeClr val="accent5">
                <a:lumMod val="97000"/>
                <a:lumOff val="3000"/>
              </a:schemeClr>
            </a:gs>
            <a:gs pos="100000">
              <a:srgbClr val="009193"/>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charset="0"/>
                <a:ea typeface="Times New Roman" charset="0"/>
                <a:cs typeface="Times New Roman" charset="0"/>
              </a:rPr>
              <a:t>Strategies for creating vision for change</a:t>
            </a:r>
          </a:p>
        </p:txBody>
      </p:sp>
      <p:sp>
        <p:nvSpPr>
          <p:cNvPr id="3" name="Content Placeholder 2"/>
          <p:cNvSpPr>
            <a:spLocks noGrp="1"/>
          </p:cNvSpPr>
          <p:nvPr>
            <p:ph idx="1"/>
          </p:nvPr>
        </p:nvSpPr>
        <p:spPr>
          <a:xfrm>
            <a:off x="1104293" y="2728167"/>
            <a:ext cx="8946541" cy="1998577"/>
          </a:xfrm>
        </p:spPr>
        <p:txBody>
          <a:bodyPr>
            <a:normAutofit lnSpcReduction="10000"/>
          </a:bodyPr>
          <a:lstStyle/>
          <a:p>
            <a:r>
              <a:rPr lang="en-US" dirty="0"/>
              <a:t>The effective strategy for creating a vision for change is strategic planning.</a:t>
            </a:r>
          </a:p>
          <a:p>
            <a:r>
              <a:rPr lang="en-US" dirty="0"/>
              <a:t>This can be done by setting the goals, analyzing the data gathered, forming, and implementing the strategies.</a:t>
            </a:r>
          </a:p>
          <a:p>
            <a:r>
              <a:rPr lang="en-US" dirty="0"/>
              <a:t>Through strategic planning, Samsung will be able to predict the impact of the anticipated change.</a:t>
            </a:r>
          </a:p>
        </p:txBody>
      </p:sp>
    </p:spTree>
    <p:extLst>
      <p:ext uri="{BB962C8B-B14F-4D97-AF65-F5344CB8AC3E}">
        <p14:creationId xmlns:p14="http://schemas.microsoft.com/office/powerpoint/2010/main" val="757872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009193"/>
            </a:gs>
            <a:gs pos="8000">
              <a:schemeClr val="accent5">
                <a:lumMod val="97000"/>
                <a:lumOff val="3000"/>
              </a:schemeClr>
            </a:gs>
            <a:gs pos="100000">
              <a:srgbClr val="009193"/>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charset="0"/>
                <a:ea typeface="Times New Roman" charset="0"/>
                <a:cs typeface="Times New Roman" charset="0"/>
              </a:rPr>
              <a:t>Strategies for communicating the vision</a:t>
            </a:r>
          </a:p>
        </p:txBody>
      </p:sp>
      <p:sp>
        <p:nvSpPr>
          <p:cNvPr id="3" name="Content Placeholder 2"/>
          <p:cNvSpPr>
            <a:spLocks noGrp="1"/>
          </p:cNvSpPr>
          <p:nvPr>
            <p:ph idx="1"/>
          </p:nvPr>
        </p:nvSpPr>
        <p:spPr>
          <a:xfrm>
            <a:off x="1104293" y="2728167"/>
            <a:ext cx="8946541" cy="1998577"/>
          </a:xfrm>
        </p:spPr>
        <p:txBody>
          <a:bodyPr>
            <a:normAutofit/>
          </a:bodyPr>
          <a:lstStyle/>
          <a:p>
            <a:r>
              <a:rPr lang="en-US" dirty="0"/>
              <a:t>The strategies for communicating the vision is using multichannel</a:t>
            </a:r>
          </a:p>
          <a:p>
            <a:r>
              <a:rPr lang="en-US" dirty="0"/>
              <a:t>This can be done using both social media, face to face communication, and print media.</a:t>
            </a:r>
          </a:p>
        </p:txBody>
      </p:sp>
    </p:spTree>
    <p:extLst>
      <p:ext uri="{BB962C8B-B14F-4D97-AF65-F5344CB8AC3E}">
        <p14:creationId xmlns:p14="http://schemas.microsoft.com/office/powerpoint/2010/main" val="3186233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009193"/>
            </a:gs>
            <a:gs pos="8000">
              <a:schemeClr val="accent5">
                <a:lumMod val="97000"/>
                <a:lumOff val="3000"/>
              </a:schemeClr>
            </a:gs>
            <a:gs pos="100000">
              <a:srgbClr val="009193"/>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charset="0"/>
                <a:ea typeface="Times New Roman" charset="0"/>
                <a:cs typeface="Times New Roman" charset="0"/>
              </a:rPr>
              <a:t>Strategies for eliminating obstacles </a:t>
            </a:r>
          </a:p>
        </p:txBody>
      </p:sp>
      <p:sp>
        <p:nvSpPr>
          <p:cNvPr id="3" name="Content Placeholder 2"/>
          <p:cNvSpPr>
            <a:spLocks noGrp="1"/>
          </p:cNvSpPr>
          <p:nvPr>
            <p:ph idx="1"/>
          </p:nvPr>
        </p:nvSpPr>
        <p:spPr>
          <a:xfrm>
            <a:off x="1104293" y="2728167"/>
            <a:ext cx="8946541" cy="1998577"/>
          </a:xfrm>
        </p:spPr>
        <p:txBody>
          <a:bodyPr>
            <a:normAutofit/>
          </a:bodyPr>
          <a:lstStyle/>
          <a:p>
            <a:r>
              <a:rPr lang="en-US" dirty="0"/>
              <a:t>Barriers to change can be eliminated through employee involvement</a:t>
            </a:r>
          </a:p>
          <a:p>
            <a:r>
              <a:rPr lang="en-US" dirty="0"/>
              <a:t>This can be done through proper communication with the employees</a:t>
            </a:r>
          </a:p>
        </p:txBody>
      </p:sp>
    </p:spTree>
    <p:extLst>
      <p:ext uri="{BB962C8B-B14F-4D97-AF65-F5344CB8AC3E}">
        <p14:creationId xmlns:p14="http://schemas.microsoft.com/office/powerpoint/2010/main" val="34545229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009193"/>
            </a:gs>
            <a:gs pos="8000">
              <a:schemeClr val="accent5">
                <a:lumMod val="97000"/>
                <a:lumOff val="3000"/>
              </a:schemeClr>
            </a:gs>
            <a:gs pos="100000">
              <a:srgbClr val="009193"/>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charset="0"/>
                <a:ea typeface="Times New Roman" charset="0"/>
                <a:cs typeface="Times New Roman" charset="0"/>
              </a:rPr>
              <a:t>Strategies for creating short-term gains </a:t>
            </a:r>
          </a:p>
        </p:txBody>
      </p:sp>
      <p:sp>
        <p:nvSpPr>
          <p:cNvPr id="3" name="Content Placeholder 2"/>
          <p:cNvSpPr>
            <a:spLocks noGrp="1"/>
          </p:cNvSpPr>
          <p:nvPr>
            <p:ph idx="1"/>
          </p:nvPr>
        </p:nvSpPr>
        <p:spPr>
          <a:xfrm>
            <a:off x="1104293" y="2728167"/>
            <a:ext cx="8946541" cy="1998577"/>
          </a:xfrm>
        </p:spPr>
        <p:txBody>
          <a:bodyPr>
            <a:normAutofit/>
          </a:bodyPr>
          <a:lstStyle/>
          <a:p>
            <a:r>
              <a:rPr lang="en-US" dirty="0"/>
              <a:t>Creating short-term for change can be done by making results visible in every step</a:t>
            </a:r>
          </a:p>
          <a:p>
            <a:r>
              <a:rPr lang="en-US" dirty="0"/>
              <a:t>This can be done through monitoring every activity carried out in implementing change.</a:t>
            </a:r>
          </a:p>
        </p:txBody>
      </p:sp>
    </p:spTree>
    <p:extLst>
      <p:ext uri="{BB962C8B-B14F-4D97-AF65-F5344CB8AC3E}">
        <p14:creationId xmlns:p14="http://schemas.microsoft.com/office/powerpoint/2010/main" val="3153005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009193"/>
            </a:gs>
            <a:gs pos="8000">
              <a:schemeClr val="accent5">
                <a:lumMod val="97000"/>
                <a:lumOff val="3000"/>
              </a:schemeClr>
            </a:gs>
            <a:gs pos="100000">
              <a:srgbClr val="009193"/>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charset="0"/>
                <a:ea typeface="Times New Roman" charset="0"/>
                <a:cs typeface="Times New Roman" charset="0"/>
              </a:rPr>
              <a:t>Strategies for building on change</a:t>
            </a:r>
          </a:p>
        </p:txBody>
      </p:sp>
      <p:sp>
        <p:nvSpPr>
          <p:cNvPr id="3" name="Content Placeholder 2"/>
          <p:cNvSpPr>
            <a:spLocks noGrp="1"/>
          </p:cNvSpPr>
          <p:nvPr>
            <p:ph idx="1"/>
          </p:nvPr>
        </p:nvSpPr>
        <p:spPr>
          <a:xfrm>
            <a:off x="1104293" y="2728167"/>
            <a:ext cx="8946541" cy="1998577"/>
          </a:xfrm>
        </p:spPr>
        <p:txBody>
          <a:bodyPr>
            <a:normAutofit/>
          </a:bodyPr>
          <a:lstStyle/>
          <a:p>
            <a:r>
              <a:rPr lang="en-US" dirty="0"/>
              <a:t>Change can be cemented in the organization by making change activities part a routine in the organization.</a:t>
            </a:r>
          </a:p>
          <a:p>
            <a:r>
              <a:rPr lang="en-US" dirty="0"/>
              <a:t>This can be done by making change part of the organizational culture.</a:t>
            </a:r>
          </a:p>
        </p:txBody>
      </p:sp>
    </p:spTree>
    <p:extLst>
      <p:ext uri="{BB962C8B-B14F-4D97-AF65-F5344CB8AC3E}">
        <p14:creationId xmlns:p14="http://schemas.microsoft.com/office/powerpoint/2010/main" val="467073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009193"/>
            </a:gs>
            <a:gs pos="8000">
              <a:schemeClr val="accent5">
                <a:lumMod val="97000"/>
                <a:lumOff val="3000"/>
              </a:schemeClr>
            </a:gs>
            <a:gs pos="100000">
              <a:srgbClr val="009193"/>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charset="0"/>
                <a:ea typeface="Times New Roman" charset="0"/>
                <a:cs typeface="Times New Roman" charset="0"/>
              </a:rPr>
              <a:t>Strategies for making organization part of the organizational culture</a:t>
            </a:r>
          </a:p>
        </p:txBody>
      </p:sp>
      <p:sp>
        <p:nvSpPr>
          <p:cNvPr id="3" name="Content Placeholder 2"/>
          <p:cNvSpPr>
            <a:spLocks noGrp="1"/>
          </p:cNvSpPr>
          <p:nvPr>
            <p:ph idx="1"/>
          </p:nvPr>
        </p:nvSpPr>
        <p:spPr>
          <a:xfrm>
            <a:off x="1104293" y="2728167"/>
            <a:ext cx="8946541" cy="1998577"/>
          </a:xfrm>
        </p:spPr>
        <p:txBody>
          <a:bodyPr>
            <a:normAutofit/>
          </a:bodyPr>
          <a:lstStyle/>
          <a:p>
            <a:r>
              <a:rPr lang="en-US" dirty="0"/>
              <a:t>Change can be made part of the organizational culture by aligning the culture with strategies and processes that defined change.</a:t>
            </a:r>
          </a:p>
          <a:p>
            <a:r>
              <a:rPr lang="en-US" dirty="0"/>
              <a:t>This can be done by defining the non-negotiables to employees</a:t>
            </a:r>
          </a:p>
        </p:txBody>
      </p:sp>
    </p:spTree>
    <p:extLst>
      <p:ext uri="{BB962C8B-B14F-4D97-AF65-F5344CB8AC3E}">
        <p14:creationId xmlns:p14="http://schemas.microsoft.com/office/powerpoint/2010/main" val="1050126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009193"/>
            </a:gs>
            <a:gs pos="8000">
              <a:schemeClr val="accent5">
                <a:lumMod val="97000"/>
                <a:lumOff val="3000"/>
              </a:schemeClr>
            </a:gs>
            <a:gs pos="100000">
              <a:srgbClr val="009193"/>
            </a:gs>
          </a:gsLst>
          <a:lin ang="162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charset="0"/>
                <a:ea typeface="Times New Roman" charset="0"/>
                <a:cs typeface="Times New Roman" charset="0"/>
              </a:rPr>
              <a:t>References</a:t>
            </a:r>
          </a:p>
        </p:txBody>
      </p:sp>
      <p:sp>
        <p:nvSpPr>
          <p:cNvPr id="3" name="Content Placeholder 2"/>
          <p:cNvSpPr>
            <a:spLocks noGrp="1"/>
          </p:cNvSpPr>
          <p:nvPr>
            <p:ph idx="1"/>
          </p:nvPr>
        </p:nvSpPr>
        <p:spPr>
          <a:xfrm>
            <a:off x="1103312" y="1494972"/>
            <a:ext cx="8946541" cy="4753428"/>
          </a:xfrm>
        </p:spPr>
        <p:txBody>
          <a:bodyPr/>
          <a:lstStyle/>
          <a:p>
            <a:r>
              <a:rPr lang="en-US" dirty="0"/>
              <a:t>Small, A., Gist, D., Souza, D., Dalton, J., </a:t>
            </a:r>
            <a:r>
              <a:rPr lang="en-US" dirty="0" err="1"/>
              <a:t>Magny-Normilus</a:t>
            </a:r>
            <a:r>
              <a:rPr lang="en-US" dirty="0"/>
              <a:t>, C., &amp; David, D. (2016). Using Kotter's change model for implementing bedside handoff: a quality improvement project. </a:t>
            </a:r>
            <a:r>
              <a:rPr lang="en-US" i="1" dirty="0"/>
              <a:t>Journal of nursing care quality</a:t>
            </a:r>
            <a:r>
              <a:rPr lang="en-US" dirty="0"/>
              <a:t>, </a:t>
            </a:r>
            <a:r>
              <a:rPr lang="en-US" i="1" dirty="0"/>
              <a:t>31</a:t>
            </a:r>
            <a:r>
              <a:rPr lang="en-US" dirty="0"/>
              <a:t>(4), 304-309.</a:t>
            </a:r>
          </a:p>
          <a:p>
            <a:r>
              <a:rPr lang="en-US" dirty="0" err="1">
                <a:hlinkClick r:id="rId3"/>
              </a:rPr>
              <a:t>Su-hyun</a:t>
            </a:r>
            <a:r>
              <a:rPr lang="en-US" dirty="0"/>
              <a:t>, S. (2017). Samsung prepares organizational change focused on R&amp;D convergence. Retrieved from </a:t>
            </a:r>
            <a:r>
              <a:rPr lang="en-US" u="sng" dirty="0">
                <a:hlinkClick r:id="rId4"/>
              </a:rPr>
              <a:t>http://www.koreaherald.com/view.php?ud=20171117000626</a:t>
            </a:r>
            <a:endParaRPr lang="en-US" dirty="0"/>
          </a:p>
          <a:p>
            <a:r>
              <a:rPr lang="en-US" dirty="0"/>
              <a:t> </a:t>
            </a:r>
          </a:p>
          <a:p>
            <a:r>
              <a:rPr lang="en-US" dirty="0"/>
              <a:t> </a:t>
            </a:r>
          </a:p>
          <a:p>
            <a:endParaRPr lang="en-US" dirty="0"/>
          </a:p>
        </p:txBody>
      </p:sp>
    </p:spTree>
    <p:extLst>
      <p:ext uri="{BB962C8B-B14F-4D97-AF65-F5344CB8AC3E}">
        <p14:creationId xmlns:p14="http://schemas.microsoft.com/office/powerpoint/2010/main" val="14479365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515</TotalTime>
  <Words>1004</Words>
  <Application>Microsoft Office PowerPoint</Application>
  <PresentationFormat>Widescreen</PresentationFormat>
  <Paragraphs>62</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Times New Roman</vt:lpstr>
      <vt:lpstr>Wingdings 3</vt:lpstr>
      <vt:lpstr>Ion</vt:lpstr>
      <vt:lpstr>Strategies for implementing change in Samsung</vt:lpstr>
      <vt:lpstr>How change impacts the company on global scale</vt:lpstr>
      <vt:lpstr>How change impacts employees</vt:lpstr>
      <vt:lpstr>Strategies for creating urgency</vt:lpstr>
      <vt:lpstr>Strategies for creating a coalition</vt:lpstr>
      <vt:lpstr>Strategies for creating vision for change</vt:lpstr>
      <vt:lpstr>Strategies for communicating the vision</vt:lpstr>
      <vt:lpstr>Strategies for eliminating obstacles </vt:lpstr>
      <vt:lpstr>Strategies for creating short-term gains </vt:lpstr>
      <vt:lpstr>Strategies for building on change</vt:lpstr>
      <vt:lpstr>Strategies for making organization part of the organizational culture</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If Behavioral Principles are Generally Applicable, Why is it Necessary to Understand Cultural Diversity?</dc:title>
  <dc:creator>Rohan Maroo</dc:creator>
  <cp:lastModifiedBy>User</cp:lastModifiedBy>
  <cp:revision>23</cp:revision>
  <dcterms:created xsi:type="dcterms:W3CDTF">2020-05-04T18:27:56Z</dcterms:created>
  <dcterms:modified xsi:type="dcterms:W3CDTF">2020-07-01T10:58:53Z</dcterms:modified>
</cp:coreProperties>
</file>